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notesMasterIdLst>
    <p:notesMasterId r:id="rId13"/>
  </p:notesMasterIdLst>
  <p:sldIdLst>
    <p:sldId id="281" r:id="rId2"/>
    <p:sldId id="267" r:id="rId3"/>
    <p:sldId id="266" r:id="rId4"/>
    <p:sldId id="296" r:id="rId5"/>
    <p:sldId id="297" r:id="rId6"/>
    <p:sldId id="298" r:id="rId7"/>
    <p:sldId id="295" r:id="rId8"/>
    <p:sldId id="299" r:id="rId9"/>
    <p:sldId id="262" r:id="rId10"/>
    <p:sldId id="286" r:id="rId11"/>
    <p:sldId id="293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34596" autoAdjust="0"/>
    <p:restoredTop sz="86429" autoAdjust="0"/>
  </p:normalViewPr>
  <p:slideViewPr>
    <p:cSldViewPr>
      <p:cViewPr varScale="1">
        <p:scale>
          <a:sx n="59" d="100"/>
          <a:sy n="59" d="100"/>
        </p:scale>
        <p:origin x="-120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27940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BDAAA2-DC2A-4E80-90A4-EF202BBDBC80}" type="datetimeFigureOut">
              <a:rPr lang="ru-RU" smtClean="0"/>
              <a:pPr/>
              <a:t>24.01.2025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C275CC-1E3F-41A2-B2D8-C0C8CEEE610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1"/>
          <p:cNvSpPr txBox="1">
            <a:spLocks noChangeArrowheads="1"/>
          </p:cNvSpPr>
          <p:nvPr/>
        </p:nvSpPr>
        <p:spPr bwMode="auto">
          <a:xfrm>
            <a:off x="2142945" y="695134"/>
            <a:ext cx="2572110" cy="342950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/>
          <a:p>
            <a:endParaRPr lang="ru-RU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body"/>
          </p:nvPr>
        </p:nvSpPr>
        <p:spPr>
          <a:xfrm>
            <a:off x="1061392" y="4350019"/>
            <a:ext cx="4740978" cy="3513685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1A2D7E1-4342-4DCD-B683-E26F55D188A1}" type="slidenum">
              <a:rPr lang="ru-RU"/>
              <a:pPr/>
              <a:t>2</a:t>
            </a:fld>
            <a:endParaRPr lang="ru-RU"/>
          </a:p>
        </p:txBody>
      </p:sp>
      <p:sp>
        <p:nvSpPr>
          <p:cNvPr id="337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2084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7410E7D-CCF1-4A7C-A92A-4401A6A019C3}" type="slidenum">
              <a:rPr lang="ru-RU"/>
              <a:pPr/>
              <a:t>3</a:t>
            </a:fld>
            <a:endParaRPr lang="ru-RU"/>
          </a:p>
        </p:txBody>
      </p:sp>
      <p:sp>
        <p:nvSpPr>
          <p:cNvPr id="317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2084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EC27295-E8B9-44FC-90E6-9B09DEB1FA1E}" type="slidenum">
              <a:rPr lang="ru-RU"/>
              <a:pPr/>
              <a:t>4</a:t>
            </a:fld>
            <a:endParaRPr lang="ru-RU"/>
          </a:p>
        </p:txBody>
      </p:sp>
      <p:sp>
        <p:nvSpPr>
          <p:cNvPr id="563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2084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EC27295-E8B9-44FC-90E6-9B09DEB1FA1E}" type="slidenum">
              <a:rPr lang="ru-RU"/>
              <a:pPr/>
              <a:t>5</a:t>
            </a:fld>
            <a:endParaRPr lang="ru-RU"/>
          </a:p>
        </p:txBody>
      </p:sp>
      <p:sp>
        <p:nvSpPr>
          <p:cNvPr id="563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2084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8A12359-E8C6-482A-9D86-BBCE0F8075B9}" type="slidenum">
              <a:rPr lang="ru-RU"/>
              <a:pPr/>
              <a:t>8</a:t>
            </a:fld>
            <a:endParaRPr lang="ru-RU"/>
          </a:p>
        </p:txBody>
      </p:sp>
      <p:sp>
        <p:nvSpPr>
          <p:cNvPr id="471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2084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3A2CEF-1BD9-4215-8762-11CE0129119A}" type="datetimeFigureOut">
              <a:rPr lang="ru-RU" smtClean="0"/>
              <a:pPr/>
              <a:t>24.01.2025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5FEB42-1642-4CB9-80D1-FB1137FF48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3A2CEF-1BD9-4215-8762-11CE0129119A}" type="datetimeFigureOut">
              <a:rPr lang="ru-RU" smtClean="0"/>
              <a:pPr/>
              <a:t>24.01.2025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5FEB42-1642-4CB9-80D1-FB1137FF48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3A2CEF-1BD9-4215-8762-11CE0129119A}" type="datetimeFigureOut">
              <a:rPr lang="ru-RU" smtClean="0"/>
              <a:pPr/>
              <a:t>24.01.2025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5FEB42-1642-4CB9-80D1-FB1137FF48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3FBBD698-77BA-4308-BFC9-F3985929D2EB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524000"/>
            <a:ext cx="7621588" cy="175101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>
          <a:xfrm>
            <a:off x="457200" y="6243638"/>
            <a:ext cx="2132013" cy="455612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1"/>
          </p:nvPr>
        </p:nvSpPr>
        <p:spPr>
          <a:xfrm>
            <a:off x="3124200" y="6243638"/>
            <a:ext cx="2894013" cy="455612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>
          <a:xfrm>
            <a:off x="6553200" y="6243638"/>
            <a:ext cx="2132013" cy="455612"/>
          </a:xfrm>
        </p:spPr>
        <p:txBody>
          <a:bodyPr/>
          <a:lstStyle>
            <a:lvl1pPr>
              <a:defRPr/>
            </a:lvl1pPr>
          </a:lstStyle>
          <a:p>
            <a:fld id="{0016BE2C-0F70-42C1-9563-EF99540E15A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596BFD84-F68B-4468-BEDD-12542E215C34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457200"/>
            <a:ext cx="8229600" cy="5410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EAF2BB9A-8816-415A-9A1C-EF63DF33D78E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3A2CEF-1BD9-4215-8762-11CE0129119A}" type="datetimeFigureOut">
              <a:rPr lang="ru-RU" smtClean="0"/>
              <a:pPr/>
              <a:t>24.01.2025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5FEB42-1642-4CB9-80D1-FB1137FF48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3A2CEF-1BD9-4215-8762-11CE0129119A}" type="datetimeFigureOut">
              <a:rPr lang="ru-RU" smtClean="0"/>
              <a:pPr/>
              <a:t>24.01.2025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5FEB42-1642-4CB9-80D1-FB1137FF48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3A2CEF-1BD9-4215-8762-11CE0129119A}" type="datetimeFigureOut">
              <a:rPr lang="ru-RU" smtClean="0"/>
              <a:pPr/>
              <a:t>24.01.2025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5FEB42-1642-4CB9-80D1-FB1137FF48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3A2CEF-1BD9-4215-8762-11CE0129119A}" type="datetimeFigureOut">
              <a:rPr lang="ru-RU" smtClean="0"/>
              <a:pPr/>
              <a:t>24.01.2025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5FEB42-1642-4CB9-80D1-FB1137FF48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3A2CEF-1BD9-4215-8762-11CE0129119A}" type="datetimeFigureOut">
              <a:rPr lang="ru-RU" smtClean="0"/>
              <a:pPr/>
              <a:t>24.01.2025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5FEB42-1642-4CB9-80D1-FB1137FF48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3A2CEF-1BD9-4215-8762-11CE0129119A}" type="datetimeFigureOut">
              <a:rPr lang="ru-RU" smtClean="0"/>
              <a:pPr/>
              <a:t>24.01.2025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5FEB42-1642-4CB9-80D1-FB1137FF48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3A2CEF-1BD9-4215-8762-11CE0129119A}" type="datetimeFigureOut">
              <a:rPr lang="ru-RU" smtClean="0"/>
              <a:pPr/>
              <a:t>24.01.2025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5FEB42-1642-4CB9-80D1-FB1137FF48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3A2CEF-1BD9-4215-8762-11CE0129119A}" type="datetimeFigureOut">
              <a:rPr lang="ru-RU" smtClean="0"/>
              <a:pPr/>
              <a:t>24.01.2025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5FEB42-1642-4CB9-80D1-FB1137FF48B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6A3A2CEF-1BD9-4215-8762-11CE0129119A}" type="datetimeFigureOut">
              <a:rPr lang="ru-RU" smtClean="0"/>
              <a:pPr/>
              <a:t>24.01.2025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CB5FEB42-1642-4CB9-80D1-FB1137FF48B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6" r:id="rId13"/>
    <p:sldLayoutId id="2147483718" r:id="rId14"/>
    <p:sldLayoutId id="2147483719" r:id="rId15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>
          <a:xfrm>
            <a:off x="468000" y="4735218"/>
            <a:ext cx="8506080" cy="1795869"/>
          </a:xfrm>
        </p:spPr>
        <p:txBody>
          <a:bodyPr lIns="81639" tIns="42452" rIns="81639" bIns="42452" anchor="t">
            <a:normAutofit/>
          </a:bodyPr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ru-RU" sz="1800" dirty="0" smtClean="0">
                <a:latin typeface="Times New Roman" pitchFamily="16" charset="0"/>
              </a:rPr>
              <a:t/>
            </a:r>
            <a:br>
              <a:rPr lang="ru-RU" sz="1800" dirty="0" smtClean="0">
                <a:latin typeface="Times New Roman" pitchFamily="16" charset="0"/>
              </a:rPr>
            </a:br>
            <a:r>
              <a:rPr lang="ru-RU" sz="2500" dirty="0" smtClean="0">
                <a:latin typeface="Times New Roman" pitchFamily="16" charset="0"/>
              </a:rPr>
              <a:t/>
            </a:r>
            <a:br>
              <a:rPr lang="ru-RU" sz="2500" dirty="0" smtClean="0">
                <a:latin typeface="Times New Roman" pitchFamily="16" charset="0"/>
              </a:rPr>
            </a:br>
            <a:r>
              <a:rPr lang="ru-RU" sz="2400" dirty="0" smtClean="0"/>
              <a:t>Школа диалога культур как условие духовно-нравственного воспитания обучающихся</a:t>
            </a:r>
            <a:endParaRPr lang="ru-RU" sz="2500" b="1" i="1" dirty="0">
              <a:solidFill>
                <a:schemeClr val="accent2"/>
              </a:solidFill>
              <a:latin typeface="Times New Roman" pitchFamily="16" charset="0"/>
            </a:endParaRPr>
          </a:p>
        </p:txBody>
      </p:sp>
      <p:sp>
        <p:nvSpPr>
          <p:cNvPr id="2051" name="Rectangle 2"/>
          <p:cNvSpPr>
            <a:spLocks noGrp="1" noChangeArrowheads="1"/>
          </p:cNvSpPr>
          <p:nvPr>
            <p:ph sz="half" idx="1"/>
          </p:nvPr>
        </p:nvSpPr>
        <p:spPr>
          <a:xfrm>
            <a:off x="428596" y="571480"/>
            <a:ext cx="8319405" cy="2497483"/>
          </a:xfrm>
        </p:spPr>
        <p:txBody>
          <a:bodyPr lIns="81639" tIns="42452" rIns="81639" bIns="42452">
            <a:normAutofit/>
          </a:bodyPr>
          <a:lstStyle/>
          <a:p>
            <a:pPr algn="ctr">
              <a:buNone/>
            </a:pPr>
            <a:r>
              <a:rPr lang="ru-RU" sz="1800" dirty="0" smtClean="0">
                <a:latin typeface="Times New Roman" pitchFamily="16" charset="0"/>
              </a:rPr>
              <a:t>бюджетное общеобразовательное учреждение города Омска «Средняя общеобразовательная школа № 13  имени А.С.Пушкина»</a:t>
            </a:r>
            <a:endParaRPr lang="ru-RU" sz="1800" dirty="0" smtClean="0"/>
          </a:p>
        </p:txBody>
      </p:sp>
      <p:pic>
        <p:nvPicPr>
          <p:cNvPr id="2" name="Picture 1" descr="C:\Users\1\Desktop\мои документы\PHOTOfunSTUDIO\школа 2017\ШКОЛА !!!!!!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8575" y="1428736"/>
            <a:ext cx="6546850" cy="3714776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14400" y="214290"/>
            <a:ext cx="7621588" cy="928693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chemeClr val="accent2"/>
                </a:solidFill>
              </a:rPr>
              <a:t>День киргизской культуры, посвящённый Ч.Айтматову</a:t>
            </a:r>
            <a:endParaRPr lang="ru-RU" sz="2000" dirty="0">
              <a:solidFill>
                <a:schemeClr val="accent2"/>
              </a:solidFill>
            </a:endParaRPr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000109"/>
            <a:ext cx="3143272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45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1142984"/>
            <a:ext cx="3786214" cy="3000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451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3786190"/>
            <a:ext cx="3857652" cy="254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9633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7224" y="3929066"/>
            <a:ext cx="3214710" cy="2490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0" y="4000504"/>
            <a:ext cx="4213204" cy="2481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7283" name="Picture 3" descr="C:\Documents and Settings\User\Рабочий стол\мои документы\А. Навои\алишер навои фото\P10509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1000108"/>
            <a:ext cx="3571900" cy="3143272"/>
          </a:xfrm>
          <a:prstGeom prst="rect">
            <a:avLst/>
          </a:prstGeom>
          <a:noFill/>
        </p:spPr>
      </p:pic>
      <p:pic>
        <p:nvPicPr>
          <p:cNvPr id="9728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928670"/>
            <a:ext cx="4357718" cy="3268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7286" name="Picture 6" descr="C:\Documents and Settings\User\Рабочий стол\мои документы\А. Навои\алишер навои фото\P105097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3714752"/>
            <a:ext cx="3929090" cy="2786171"/>
          </a:xfrm>
          <a:prstGeom prst="rect">
            <a:avLst/>
          </a:prstGeom>
          <a:noFill/>
        </p:spPr>
      </p:pic>
      <p:pic>
        <p:nvPicPr>
          <p:cNvPr id="18" name="Рисунок 17" descr="1343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868" y="1428736"/>
            <a:ext cx="2643206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428596" y="428605"/>
            <a:ext cx="821537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2"/>
                </a:solidFill>
              </a:rPr>
              <a:t>День  узбекской культуры, посвящённый  А.Навои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571480"/>
            <a:ext cx="4114800" cy="3214710"/>
          </a:xfrm>
          <a:ln/>
        </p:spPr>
        <p:txBody>
          <a:bodyPr anchor="ctr"/>
          <a:lstStyle/>
          <a:p>
            <a:endParaRPr lang="ru-RU" dirty="0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4786314" y="2000240"/>
            <a:ext cx="3900486" cy="4022735"/>
          </a:xfrm>
          <a:ln/>
        </p:spPr>
        <p:txBody>
          <a:bodyPr>
            <a:normAutofit lnSpcReduction="10000"/>
          </a:bodyPr>
          <a:lstStyle/>
          <a:p>
            <a:pPr algn="ctr">
              <a:spcBef>
                <a:spcPts val="550"/>
              </a:spcBef>
              <a:buNone/>
            </a:pPr>
            <a:r>
              <a:rPr lang="ru-RU" sz="2200" dirty="0">
                <a:latin typeface="Times New Roman" pitchFamily="16" charset="0"/>
              </a:rPr>
              <a:t>Школа неотрывна   от национальной почвы. </a:t>
            </a:r>
          </a:p>
          <a:p>
            <a:pPr algn="ctr">
              <a:spcBef>
                <a:spcPts val="550"/>
              </a:spcBef>
              <a:buNone/>
            </a:pPr>
            <a:r>
              <a:rPr lang="ru-RU" sz="2200" dirty="0">
                <a:latin typeface="Times New Roman" pitchFamily="16" charset="0"/>
              </a:rPr>
              <a:t>Она не только передает, но и хранит, и формирует национальную культуру, </a:t>
            </a:r>
          </a:p>
          <a:p>
            <a:pPr algn="ctr">
              <a:spcBef>
                <a:spcPts val="550"/>
              </a:spcBef>
              <a:buNone/>
            </a:pPr>
            <a:r>
              <a:rPr lang="ru-RU" sz="2200" dirty="0">
                <a:latin typeface="Times New Roman" pitchFamily="16" charset="0"/>
              </a:rPr>
              <a:t>обогащая национальное общечеловеческим</a:t>
            </a:r>
          </a:p>
          <a:p>
            <a:pPr algn="ctr">
              <a:spcBef>
                <a:spcPts val="550"/>
              </a:spcBef>
              <a:buNone/>
            </a:pPr>
            <a:r>
              <a:rPr lang="ru-RU" sz="2200" dirty="0">
                <a:latin typeface="Times New Roman" pitchFamily="16" charset="0"/>
              </a:rPr>
              <a:t> и общечеловеческое – национальным</a:t>
            </a:r>
          </a:p>
          <a:p>
            <a:pPr algn="r">
              <a:spcBef>
                <a:spcPts val="550"/>
              </a:spcBef>
              <a:buNone/>
            </a:pPr>
            <a:r>
              <a:rPr lang="ru-RU" sz="2200" dirty="0">
                <a:latin typeface="Times New Roman" pitchFamily="16" charset="0"/>
              </a:rPr>
              <a:t>                        </a:t>
            </a:r>
            <a:r>
              <a:rPr lang="ru-RU" sz="2200" dirty="0" smtClean="0">
                <a:latin typeface="Times New Roman" pitchFamily="16" charset="0"/>
              </a:rPr>
              <a:t>               </a:t>
            </a:r>
            <a:r>
              <a:rPr lang="ru-RU" sz="2200" dirty="0" err="1" smtClean="0">
                <a:latin typeface="Times New Roman" pitchFamily="16" charset="0"/>
              </a:rPr>
              <a:t>В.А.Караковский</a:t>
            </a:r>
            <a:r>
              <a:rPr lang="ru-RU" sz="2200" dirty="0" smtClean="0">
                <a:latin typeface="Times New Roman" pitchFamily="16" charset="0"/>
              </a:rPr>
              <a:t> </a:t>
            </a:r>
            <a:endParaRPr lang="ru-RU" sz="2200" dirty="0">
              <a:latin typeface="Times New Roman" pitchFamily="16" charset="0"/>
            </a:endParaRPr>
          </a:p>
          <a:p>
            <a:pPr>
              <a:spcBef>
                <a:spcPts val="550"/>
              </a:spcBef>
              <a:buClr>
                <a:srgbClr val="CC9900"/>
              </a:buClr>
              <a:buSzPct val="65000"/>
              <a:buFont typeface="Wingdings" pitchFamily="2" charset="2"/>
              <a:buNone/>
            </a:pPr>
            <a:endParaRPr lang="ru-RU" sz="2200" dirty="0">
              <a:latin typeface="Times New Roman" pitchFamily="16" charset="0"/>
              <a:cs typeface="Times New Roman" pitchFamily="16" charset="0"/>
            </a:endParaRPr>
          </a:p>
          <a:p>
            <a:pPr>
              <a:spcBef>
                <a:spcPts val="550"/>
              </a:spcBef>
              <a:buClrTx/>
              <a:buSzTx/>
              <a:buFontTx/>
              <a:buNone/>
            </a:pPr>
            <a:endParaRPr lang="ru-RU" sz="2200" dirty="0">
              <a:latin typeface="Times New Roman" pitchFamily="16" charset="0"/>
            </a:endParaRPr>
          </a:p>
          <a:p>
            <a:pPr>
              <a:spcBef>
                <a:spcPts val="650"/>
              </a:spcBef>
              <a:buClrTx/>
              <a:buSzTx/>
              <a:buFontTx/>
              <a:buNone/>
            </a:pPr>
            <a:endParaRPr lang="ru-RU" sz="2600" dirty="0"/>
          </a:p>
          <a:p>
            <a:pPr>
              <a:lnSpc>
                <a:spcPct val="80000"/>
              </a:lnSpc>
              <a:spcBef>
                <a:spcPts val="650"/>
              </a:spcBef>
              <a:buClr>
                <a:srgbClr val="CC9900"/>
              </a:buClr>
              <a:buSzPct val="65000"/>
              <a:buFont typeface="Wingdings" pitchFamily="2" charset="2"/>
              <a:buNone/>
            </a:pPr>
            <a:endParaRPr lang="ru-RU" sz="2600" dirty="0"/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3492500" y="1268413"/>
            <a:ext cx="9144000" cy="15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5324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571480"/>
            <a:ext cx="4214842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571473" y="642918"/>
            <a:ext cx="3572190" cy="3143093"/>
            <a:chOff x="528" y="432"/>
            <a:chExt cx="5970" cy="5837"/>
          </a:xfrm>
        </p:grpSpPr>
        <p:graphicFrame>
          <p:nvGraphicFramePr>
            <p:cNvPr id="4098" name="Object 2"/>
            <p:cNvGraphicFramePr>
              <a:graphicFrameLocks noChangeAspect="1"/>
            </p:cNvGraphicFramePr>
            <p:nvPr/>
          </p:nvGraphicFramePr>
          <p:xfrm>
            <a:off x="528" y="432"/>
            <a:ext cx="4896" cy="3185"/>
          </p:xfrm>
          <a:graphic>
            <a:graphicData uri="http://schemas.openxmlformats.org/presentationml/2006/ole">
              <p:oleObj spid="_x0000_s2050" r:id="rId4" imgW="58707360" imgH="38187360" progId="">
                <p:embed/>
              </p:oleObj>
            </a:graphicData>
          </a:graphic>
        </p:graphicFrame>
        <p:sp>
          <p:nvSpPr>
            <p:cNvPr id="4099" name="Text Box 3"/>
            <p:cNvSpPr txBox="1">
              <a:spLocks noChangeArrowheads="1"/>
            </p:cNvSpPr>
            <p:nvPr/>
          </p:nvSpPr>
          <p:spPr bwMode="auto">
            <a:xfrm>
              <a:off x="528" y="432"/>
              <a:ext cx="5970" cy="583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571472" y="642919"/>
            <a:ext cx="2928958" cy="92869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571472" y="428604"/>
            <a:ext cx="8072494" cy="6000792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                          </a:t>
            </a:r>
          </a:p>
          <a:p>
            <a:endParaRPr lang="ru-RU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Целью  Школы </a:t>
            </a:r>
            <a:endParaRPr lang="ru-RU" sz="45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Диалога </a:t>
            </a:r>
            <a:r>
              <a:rPr lang="ru-RU" sz="4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Культур </a:t>
            </a:r>
            <a:r>
              <a:rPr lang="ru-RU" sz="4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является:</a:t>
            </a:r>
            <a:endParaRPr lang="ru-RU" sz="45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sz="4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человека    способного к активной и эффективной жизнедеятельности в многонациональной и поликультурной среде, обладающего развитым чувством понимания и уважения других культур, умением жить в мире и согласии с людьми разных национальностей, рас, верований</a:t>
            </a:r>
            <a:r>
              <a:rPr lang="ru-RU" sz="4500" dirty="0" smtClean="0"/>
              <a:t>.</a:t>
            </a:r>
            <a:endParaRPr lang="ru-RU" sz="45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571480"/>
            <a:ext cx="8229600" cy="857256"/>
          </a:xfrm>
          <a:ln/>
        </p:spPr>
        <p:txBody>
          <a:bodyPr>
            <a:normAutofit fontScale="90000"/>
          </a:bodyPr>
          <a:lstStyle/>
          <a:p>
            <a:pPr algn="ctr">
              <a:tabLst>
                <a:tab pos="838200" algn="l"/>
                <a:tab pos="1752600" algn="l"/>
                <a:tab pos="2667000" algn="l"/>
                <a:tab pos="3581400" algn="l"/>
                <a:tab pos="4495800" algn="l"/>
                <a:tab pos="5410200" algn="l"/>
                <a:tab pos="6324600" algn="l"/>
                <a:tab pos="7239000" algn="l"/>
                <a:tab pos="8153400" algn="l"/>
                <a:tab pos="9067800" algn="l"/>
                <a:tab pos="9982200" algn="l"/>
                <a:tab pos="10896600" algn="l"/>
              </a:tabLst>
            </a:pPr>
            <a:r>
              <a:rPr lang="ru-RU" sz="3200" dirty="0" smtClean="0"/>
              <a:t>«Мы –  разные, мы – вместе, школа – наш общий дом!»</a:t>
            </a:r>
            <a:endParaRPr lang="ru-RU" sz="3400" dirty="0">
              <a:solidFill>
                <a:schemeClr val="accent2"/>
              </a:solidFill>
              <a:latin typeface="Times New Roman" pitchFamily="16" charset="0"/>
            </a:endParaRPr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3643305" y="1600200"/>
            <a:ext cx="5043495" cy="4662488"/>
          </a:xfrm>
          <a:ln/>
        </p:spPr>
        <p:txBody>
          <a:bodyPr>
            <a:normAutofit fontScale="85000" lnSpcReduction="10000"/>
          </a:bodyPr>
          <a:lstStyle/>
          <a:p>
            <a:pPr marL="341313" indent="-341313" algn="just">
              <a:buClr>
                <a:srgbClr val="CC9900"/>
              </a:buClr>
              <a:buSzPct val="65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Цель проекта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Укрепление и развитие межнационального культурного диалога через знакомство учащихся  школ города Омска с материальным и духовным культурным наследием народов России посредством организации и проведения массовых культурно-просветительских мероприятий </a:t>
            </a:r>
            <a:endParaRPr lang="ru-RU" sz="2000" dirty="0" smtClean="0">
              <a:latin typeface="Times New Roman" pitchFamily="16" charset="0"/>
            </a:endParaRPr>
          </a:p>
          <a:p>
            <a:pPr marL="341313" indent="-341313">
              <a:buClr>
                <a:srgbClr val="CC9900"/>
              </a:buClr>
              <a:buSzPct val="65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Задачи проекта:</a:t>
            </a:r>
          </a:p>
          <a:p>
            <a:pPr marL="341313" indent="-341313" algn="just">
              <a:buClr>
                <a:srgbClr val="CC9900"/>
              </a:buClr>
              <a:buSzPct val="65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1.Укрепление и развитие национально-культурного диалога в школах города Омска </a:t>
            </a:r>
          </a:p>
          <a:p>
            <a:pPr marL="341313" indent="-341313" algn="just">
              <a:buClr>
                <a:srgbClr val="CC9900"/>
              </a:buClr>
              <a:buSzPct val="65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1.Вовлечение 100 % обучающихся в деятельность «Школы диалога культур» через организацию и проведение массовых мероприятий этнокультурной направленности.</a:t>
            </a:r>
          </a:p>
          <a:p>
            <a:pPr marL="341313" indent="-341313" algn="just">
              <a:buClr>
                <a:srgbClr val="CC9900"/>
              </a:buClr>
              <a:buSzPct val="65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2.Публикация сборника сценариев этнокультурной направленности 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Рисунок 5" descr="C:\Users\1\Desktop\depositphotos_21487619-stock-photo-smiling-friends-staying-togeth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071678"/>
            <a:ext cx="2989263" cy="2954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222361"/>
          </a:xfrm>
          <a:ln/>
        </p:spPr>
        <p:txBody>
          <a:bodyPr>
            <a:normAutofit/>
          </a:bodyPr>
          <a:lstStyle/>
          <a:p>
            <a:pPr algn="ctr">
              <a:tabLst>
                <a:tab pos="838200" algn="l"/>
                <a:tab pos="1752600" algn="l"/>
                <a:tab pos="2667000" algn="l"/>
                <a:tab pos="3581400" algn="l"/>
                <a:tab pos="4495800" algn="l"/>
                <a:tab pos="5410200" algn="l"/>
                <a:tab pos="6324600" algn="l"/>
                <a:tab pos="7239000" algn="l"/>
                <a:tab pos="8153400" algn="l"/>
                <a:tab pos="9067800" algn="l"/>
                <a:tab pos="9982200" algn="l"/>
                <a:tab pos="10896600" algn="l"/>
              </a:tabLst>
            </a:pPr>
            <a:r>
              <a:rPr lang="ru-RU" sz="3200" dirty="0" smtClean="0"/>
              <a:t>«Мы –  разные, мы – вместе, школа – наш общий дом!»</a:t>
            </a:r>
            <a:endParaRPr lang="ru-RU" sz="3400" dirty="0">
              <a:solidFill>
                <a:schemeClr val="accent2"/>
              </a:solidFill>
              <a:latin typeface="Times New Roman" pitchFamily="16" charset="0"/>
            </a:endParaRPr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3643305" y="1600200"/>
            <a:ext cx="5043495" cy="4662488"/>
          </a:xfrm>
          <a:ln/>
        </p:spPr>
        <p:txBody>
          <a:bodyPr>
            <a:normAutofit/>
          </a:bodyPr>
          <a:lstStyle/>
          <a:p>
            <a:pPr marL="341313" indent="-341313">
              <a:buClr>
                <a:srgbClr val="CC9900"/>
              </a:buClr>
              <a:buSzPct val="65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000" b="1" dirty="0" smtClean="0"/>
              <a:t>Дальнейшее развитие проекта:</a:t>
            </a:r>
          </a:p>
          <a:p>
            <a:pPr marL="341313" indent="-341313" algn="just">
              <a:buClr>
                <a:srgbClr val="CC9900"/>
              </a:buClr>
              <a:buSzPct val="65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Организация ежегодного сетевого проекта по формированию культуры межнациональных отношений народов населяющих Омскую область,  среди обучающихся 3-4 классов в форме фестиваля национальных культур</a:t>
            </a:r>
          </a:p>
          <a:p>
            <a:pPr marL="341313" indent="-341313">
              <a:buClr>
                <a:srgbClr val="CC9900"/>
              </a:buClr>
              <a:buSzPct val="65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 descr="C:\Users\1\Desktop\мои документы\А.С.Пушкин\ФОТОГРАФИИ\«Все флаги в гости будут к нам…»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2285992"/>
            <a:ext cx="2786082" cy="2970209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4297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Данный проект предназначен для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357298"/>
            <a:ext cx="8258204" cy="4510102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/>
              <a:t>обучающихся начальных классов школ города Омска, которые смогут познакомятся с языком, традициями, обрядами, обычаями народов Сибири, а также реализовать свои творческие способности.</a:t>
            </a:r>
          </a:p>
          <a:p>
            <a:pPr algn="just"/>
            <a:r>
              <a:rPr lang="ru-RU" sz="2400" dirty="0" smtClean="0"/>
              <a:t> педагогов школ города Омска, которые получат методические разработки в виде сборника  мероприятий этнокультурной направленности.  </a:t>
            </a:r>
          </a:p>
          <a:p>
            <a:pPr>
              <a:buNone/>
            </a:pP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7153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Наши </a:t>
            </a:r>
            <a:r>
              <a:rPr lang="ru-RU" dirty="0" err="1" smtClean="0"/>
              <a:t>друзья-национальные</a:t>
            </a:r>
            <a:r>
              <a:rPr lang="ru-RU" dirty="0" smtClean="0"/>
              <a:t> центры: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357298"/>
            <a:ext cx="8258204" cy="4510102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«Межрегиональное национальное культурно-спортивное объединение «Сибирь» (Дом Дружбы)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Омская областная общественная организация «Содружество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кыргызстанцев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Омская региональная общественная организация «Общественно-культурный центр народов Узбекистана»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Городская татарская национально-культурная автономия г.Омска»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Культурно-просветительская ассоциация Омских казахов и творческое объединение «Аманат»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Армянский культурный центр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Луйс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309563"/>
            <a:ext cx="8229600" cy="474662"/>
          </a:xfrm>
          <a:ln/>
        </p:spPr>
        <p:txBody>
          <a:bodyPr>
            <a:normAutofit fontScale="90000"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500" dirty="0" smtClean="0">
                <a:solidFill>
                  <a:schemeClr val="accent2"/>
                </a:solidFill>
              </a:rPr>
              <a:t>День </a:t>
            </a:r>
            <a:r>
              <a:rPr lang="ru-RU" sz="2500" dirty="0">
                <a:solidFill>
                  <a:schemeClr val="accent2"/>
                </a:solidFill>
              </a:rPr>
              <a:t>русской </a:t>
            </a:r>
            <a:r>
              <a:rPr lang="ru-RU" sz="2500" dirty="0" smtClean="0">
                <a:solidFill>
                  <a:schemeClr val="accent2"/>
                </a:solidFill>
              </a:rPr>
              <a:t>культуры, посвященный А.С.Пушкину</a:t>
            </a:r>
            <a:endParaRPr lang="ru-RU" sz="1700" dirty="0">
              <a:solidFill>
                <a:schemeClr val="accent2"/>
              </a:solidFill>
            </a:endParaRP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857232"/>
            <a:ext cx="3857652" cy="2984221"/>
          </a:xfrm>
          <a:prstGeom prst="rect">
            <a:avLst/>
          </a:prstGeom>
          <a:noFill/>
        </p:spPr>
      </p:pic>
      <p:pic>
        <p:nvPicPr>
          <p:cNvPr id="24578" name="Picture 2" descr="C:\Users\1\Desktop\мои документы\А.С.Пушкин\ФОТОГРАФИИ\Выставка (4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57356" y="-11358666"/>
            <a:ext cx="5504644" cy="4128612"/>
          </a:xfrm>
          <a:prstGeom prst="rect">
            <a:avLst/>
          </a:prstGeom>
          <a:noFill/>
        </p:spPr>
      </p:pic>
      <p:pic>
        <p:nvPicPr>
          <p:cNvPr id="6" name="Рисунок 5" descr="Выставка (4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29190" y="928670"/>
            <a:ext cx="3429024" cy="2571768"/>
          </a:xfrm>
          <a:prstGeom prst="rect">
            <a:avLst/>
          </a:prstGeom>
        </p:spPr>
      </p:pic>
      <p:pic>
        <p:nvPicPr>
          <p:cNvPr id="7" name="Рисунок 6" descr="игра по станциям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14942" y="3786190"/>
            <a:ext cx="3357554" cy="2518166"/>
          </a:xfrm>
          <a:prstGeom prst="rect">
            <a:avLst/>
          </a:prstGeom>
        </p:spPr>
      </p:pic>
      <p:pic>
        <p:nvPicPr>
          <p:cNvPr id="8" name="Рисунок 7" descr="Фестиваль народного творчества «Диалог культур» (2)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3714752"/>
            <a:ext cx="5028763" cy="285752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2852"/>
            <a:ext cx="8229600" cy="571504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chemeClr val="accent2"/>
                </a:solidFill>
              </a:rPr>
              <a:t>День  татарской культуры, посвящённый  Г.Тукаю</a:t>
            </a:r>
            <a:endParaRPr lang="ru-RU" sz="2000" dirty="0">
              <a:solidFill>
                <a:schemeClr val="accent2"/>
              </a:solidFill>
            </a:endParaRP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590800"/>
            <a:ext cx="4038600" cy="32766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ru-RU" sz="2800" dirty="0"/>
          </a:p>
        </p:txBody>
      </p:sp>
      <p:pic>
        <p:nvPicPr>
          <p:cNvPr id="56321" name="Picture 1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357686" y="3429000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0902" name="Rectangle 6"/>
          <p:cNvSpPr>
            <a:spLocks noChangeArrowheads="1"/>
          </p:cNvSpPr>
          <p:nvPr/>
        </p:nvSpPr>
        <p:spPr bwMode="auto">
          <a:xfrm>
            <a:off x="3367088" y="2619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8090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857232"/>
            <a:ext cx="3000380" cy="2347930"/>
          </a:xfrm>
          <a:prstGeom prst="rect">
            <a:avLst/>
          </a:prstGeom>
          <a:noFill/>
        </p:spPr>
      </p:pic>
      <p:sp>
        <p:nvSpPr>
          <p:cNvPr id="80904" name="Rectangle 8"/>
          <p:cNvSpPr>
            <a:spLocks noChangeArrowheads="1"/>
          </p:cNvSpPr>
          <p:nvPr/>
        </p:nvSpPr>
        <p:spPr bwMode="auto">
          <a:xfrm>
            <a:off x="3367088" y="2619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80906" name="Rectangle 10"/>
          <p:cNvSpPr>
            <a:spLocks noChangeArrowheads="1"/>
          </p:cNvSpPr>
          <p:nvPr/>
        </p:nvSpPr>
        <p:spPr bwMode="auto">
          <a:xfrm>
            <a:off x="3367088" y="2619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80908" name="Rectangle 12"/>
          <p:cNvSpPr>
            <a:spLocks noChangeArrowheads="1"/>
          </p:cNvSpPr>
          <p:nvPr/>
        </p:nvSpPr>
        <p:spPr bwMode="auto">
          <a:xfrm>
            <a:off x="3357563" y="26050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3929066"/>
            <a:ext cx="3000396" cy="2580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48" y="785794"/>
            <a:ext cx="3429024" cy="3034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1661</TotalTime>
  <Words>349</Words>
  <Application>Microsoft Office PowerPoint</Application>
  <PresentationFormat>Экран (4:3)</PresentationFormat>
  <Paragraphs>54</Paragraphs>
  <Slides>11</Slides>
  <Notes>6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0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Аспект</vt:lpstr>
      <vt:lpstr>  Школа диалога культур как условие духовно-нравственного воспитания обучающихся</vt:lpstr>
      <vt:lpstr>Слайд 2</vt:lpstr>
      <vt:lpstr>Слайд 3</vt:lpstr>
      <vt:lpstr>«Мы –  разные, мы – вместе, школа – наш общий дом!»</vt:lpstr>
      <vt:lpstr>«Мы –  разные, мы – вместе, школа – наш общий дом!»</vt:lpstr>
      <vt:lpstr>Данный проект предназначен для</vt:lpstr>
      <vt:lpstr>Наши друзья-национальные центры:</vt:lpstr>
      <vt:lpstr>День русской культуры, посвященный А.С.Пушкину</vt:lpstr>
      <vt:lpstr>День  татарской культуры, посвящённый  Г.Тукаю</vt:lpstr>
      <vt:lpstr>День киргизской культуры, посвящённый Ч.Айтматову</vt:lpstr>
      <vt:lpstr>Слайд 11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1</cp:lastModifiedBy>
  <cp:revision>166</cp:revision>
  <dcterms:created xsi:type="dcterms:W3CDTF">2014-02-06T04:35:58Z</dcterms:created>
  <dcterms:modified xsi:type="dcterms:W3CDTF">2025-01-24T04:08:59Z</dcterms:modified>
</cp:coreProperties>
</file>